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Barlow Semi Condensed Light"/>
      <p:regular r:id="rId13"/>
      <p:bold r:id="rId14"/>
      <p:italic r:id="rId15"/>
      <p:boldItalic r:id="rId16"/>
    </p:embeddedFont>
    <p:embeddedFont>
      <p:font typeface="Anton"/>
      <p:regular r:id="rId17"/>
    </p:embeddedFont>
    <p:embeddedFont>
      <p:font typeface="Montserrat Black"/>
      <p:bold r:id="rId18"/>
      <p:boldItalic r:id="rId19"/>
    </p:embeddedFont>
    <p:embeddedFont>
      <p:font typeface="Barlow Semi Condensed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arlowSemiCondensed-regular.fntdata"/><Relationship Id="rId11" Type="http://schemas.openxmlformats.org/officeDocument/2006/relationships/slide" Target="slides/slide7.xml"/><Relationship Id="rId22" Type="http://schemas.openxmlformats.org/officeDocument/2006/relationships/font" Target="fonts/BarlowSemiCondensed-italic.fntdata"/><Relationship Id="rId10" Type="http://schemas.openxmlformats.org/officeDocument/2006/relationships/slide" Target="slides/slide6.xml"/><Relationship Id="rId21" Type="http://schemas.openxmlformats.org/officeDocument/2006/relationships/font" Target="fonts/BarlowSemiCondensed-bold.fntdata"/><Relationship Id="rId13" Type="http://schemas.openxmlformats.org/officeDocument/2006/relationships/font" Target="fonts/BarlowSemiCondensedLight-regular.fntdata"/><Relationship Id="rId12" Type="http://schemas.openxmlformats.org/officeDocument/2006/relationships/slide" Target="slides/slide8.xml"/><Relationship Id="rId23" Type="http://schemas.openxmlformats.org/officeDocument/2006/relationships/font" Target="fonts/BarlowSemiCondensed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BarlowSemiCondensedLight-italic.fntdata"/><Relationship Id="rId14" Type="http://schemas.openxmlformats.org/officeDocument/2006/relationships/font" Target="fonts/BarlowSemiCondensedLight-bold.fntdata"/><Relationship Id="rId17" Type="http://schemas.openxmlformats.org/officeDocument/2006/relationships/font" Target="fonts/Anton-regular.fntdata"/><Relationship Id="rId16" Type="http://schemas.openxmlformats.org/officeDocument/2006/relationships/font" Target="fonts/BarlowSemiCondensedLight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Black-boldItalic.fntdata"/><Relationship Id="rId6" Type="http://schemas.openxmlformats.org/officeDocument/2006/relationships/slide" Target="slides/slide2.xml"/><Relationship Id="rId18" Type="http://schemas.openxmlformats.org/officeDocument/2006/relationships/font" Target="fonts/MontserratBlack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9dd596c3c9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9dd596c3c9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9dd596c3c9_0_10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9dd596c3c9_0_10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1.28 Video- ce este patrimoniul?  - click pe imagine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a316b1855b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a316b1855b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a316b1855b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a316b1855b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a316b1855b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a316b1855b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a316b1855b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a316b1855b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a316b1855b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a316b1855b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a316b1855b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a316b1855b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6248"/>
              </a:buClr>
              <a:buSzPts val="5200"/>
              <a:buFont typeface="Montserrat Black"/>
              <a:buNone/>
              <a:defRPr sz="5200">
                <a:solidFill>
                  <a:srgbClr val="266248"/>
                </a:solidFill>
                <a:highlight>
                  <a:schemeClr val="lt1"/>
                </a:highlight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266248"/>
              </a:buClr>
              <a:buSzPts val="5200"/>
              <a:buNone/>
              <a:defRPr sz="5200">
                <a:solidFill>
                  <a:srgbClr val="266248"/>
                </a:solidFill>
                <a:highlight>
                  <a:schemeClr val="l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266248"/>
              </a:buClr>
              <a:buSzPts val="5200"/>
              <a:buNone/>
              <a:defRPr sz="5200">
                <a:solidFill>
                  <a:srgbClr val="266248"/>
                </a:solidFill>
                <a:highlight>
                  <a:schemeClr val="l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266248"/>
              </a:buClr>
              <a:buSzPts val="5200"/>
              <a:buNone/>
              <a:defRPr sz="5200">
                <a:solidFill>
                  <a:srgbClr val="266248"/>
                </a:solidFill>
                <a:highlight>
                  <a:schemeClr val="l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266248"/>
              </a:buClr>
              <a:buSzPts val="5200"/>
              <a:buNone/>
              <a:defRPr sz="5200">
                <a:solidFill>
                  <a:srgbClr val="266248"/>
                </a:solidFill>
                <a:highlight>
                  <a:schemeClr val="l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266248"/>
              </a:buClr>
              <a:buSzPts val="5200"/>
              <a:buNone/>
              <a:defRPr sz="5200">
                <a:solidFill>
                  <a:srgbClr val="266248"/>
                </a:solidFill>
                <a:highlight>
                  <a:schemeClr val="l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266248"/>
              </a:buClr>
              <a:buSzPts val="5200"/>
              <a:buNone/>
              <a:defRPr sz="5200">
                <a:solidFill>
                  <a:srgbClr val="266248"/>
                </a:solidFill>
                <a:highlight>
                  <a:schemeClr val="l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266248"/>
              </a:buClr>
              <a:buSzPts val="5200"/>
              <a:buNone/>
              <a:defRPr sz="5200">
                <a:solidFill>
                  <a:srgbClr val="266248"/>
                </a:solidFill>
                <a:highlight>
                  <a:schemeClr val="l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266248"/>
              </a:buClr>
              <a:buSzPts val="5200"/>
              <a:buNone/>
              <a:defRPr sz="5200">
                <a:solidFill>
                  <a:srgbClr val="266248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31E"/>
              </a:buClr>
              <a:buSzPts val="2800"/>
              <a:buFont typeface="Barlow Semi Condensed"/>
              <a:buNone/>
              <a:defRPr sz="2800">
                <a:solidFill>
                  <a:srgbClr val="FF931E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hyperlink" Target="https://www.youtube.com/watch?v=evxWXV72HhY" TargetMode="External"/><Relationship Id="rId5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hyperlink" Target="https://tinutulflutureluialbastru.ro/bontida/" TargetMode="External"/><Relationship Id="rId6" Type="http://schemas.openxmlformats.org/officeDocument/2006/relationships/hyperlink" Target="https://tinutulflutureluialbastru.ro/bontida/" TargetMode="External"/><Relationship Id="rId7" Type="http://schemas.openxmlformats.org/officeDocument/2006/relationships/hyperlink" Target="https://tinutulflutureluialbastru.ro/bontida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3.jpg"/><Relationship Id="rId5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ature in all it's grandeur (Provided by Getty Images)" id="54" name="Google Shape;54;p13"/>
          <p:cNvPicPr preferRelativeResize="0"/>
          <p:nvPr/>
        </p:nvPicPr>
        <p:blipFill rotWithShape="1">
          <a:blip r:embed="rId3">
            <a:alphaModFix/>
          </a:blip>
          <a:srcRect b="0" l="4702" r="4693" t="0"/>
          <a:stretch/>
        </p:blipFill>
        <p:spPr>
          <a:xfrm>
            <a:off x="2141700" y="0"/>
            <a:ext cx="7002301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0" y="0"/>
            <a:ext cx="2991900" cy="5143500"/>
          </a:xfrm>
          <a:prstGeom prst="rect">
            <a:avLst/>
          </a:prstGeom>
          <a:solidFill>
            <a:srgbClr val="26624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 title="perdea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86200"/>
            <a:ext cx="4728863" cy="209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 title="logo-saptamana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5349" y="618524"/>
            <a:ext cx="3693789" cy="1097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 title="randulet-a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7225" y="4493549"/>
            <a:ext cx="2357451" cy="39987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201725" y="2571750"/>
            <a:ext cx="2424600" cy="18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6E8D6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Material realizat în cadrul The Butterfly Effect, proiect  implementat de Fundația Comunitară Cluj și Asociația Plaiuri Noi, cu finanțarea Administrația Fondului de Mediu, în perioada iunie 2024 - octombrie 2025.</a:t>
            </a:r>
            <a:endParaRPr>
              <a:solidFill>
                <a:srgbClr val="E6E8D6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3243475" y="2283225"/>
            <a:ext cx="5782200" cy="2700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38100">
              <a:srgbClr val="000000">
                <a:alpha val="8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TRASEE TEMATICE PRIN JUDEȚ</a:t>
            </a:r>
            <a:endParaRPr b="1" sz="7200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ctrTitle"/>
          </p:nvPr>
        </p:nvSpPr>
        <p:spPr>
          <a:xfrm>
            <a:off x="1038958" y="417425"/>
            <a:ext cx="71679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600">
                <a:latin typeface="Anton"/>
                <a:ea typeface="Anton"/>
                <a:cs typeface="Anton"/>
                <a:sym typeface="Anton"/>
              </a:rPr>
              <a:t>De ce este important să cunoaștem și să prețuim mediul rurall?</a:t>
            </a:r>
            <a:endParaRPr b="1" sz="3600">
              <a:latin typeface="Anton"/>
              <a:ea typeface="Anton"/>
              <a:cs typeface="Anton"/>
              <a:sym typeface="Ant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3600">
              <a:latin typeface="Anton"/>
              <a:ea typeface="Anton"/>
              <a:cs typeface="Anton"/>
              <a:sym typeface="Ant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3600">
              <a:latin typeface="Anton"/>
              <a:ea typeface="Anton"/>
              <a:cs typeface="Anton"/>
              <a:sym typeface="Ant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3600">
              <a:latin typeface="Anton"/>
              <a:ea typeface="Anton"/>
              <a:cs typeface="Anton"/>
              <a:sym typeface="Ant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3600"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-9625" y="-150"/>
            <a:ext cx="875400" cy="5143500"/>
          </a:xfrm>
          <a:prstGeom prst="rect">
            <a:avLst/>
          </a:prstGeom>
          <a:solidFill>
            <a:srgbClr val="26624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7" name="Google Shape;67;p14" title="reteaua-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00" y="4512350"/>
            <a:ext cx="681375" cy="420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 title="547644380_817944337251202_2429344136716484596_n.jpg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21091" l="0" r="0" t="21091"/>
          <a:stretch/>
        </p:blipFill>
        <p:spPr>
          <a:xfrm>
            <a:off x="3142500" y="2133408"/>
            <a:ext cx="3266922" cy="2518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ctrTitle"/>
          </p:nvPr>
        </p:nvSpPr>
        <p:spPr>
          <a:xfrm>
            <a:off x="1074000" y="2174050"/>
            <a:ext cx="42714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T</a:t>
            </a:r>
            <a:r>
              <a:rPr b="1" lang="en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RASEE DIN MEDIUL RURAL AL JUDEȚULUI CLUJ</a:t>
            </a:r>
            <a:endParaRPr b="1"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74" name="Google Shape;74;p15"/>
          <p:cNvSpPr txBox="1"/>
          <p:nvPr>
            <p:ph idx="1" type="subTitle"/>
          </p:nvPr>
        </p:nvSpPr>
        <p:spPr>
          <a:xfrm>
            <a:off x="5235900" y="1021225"/>
            <a:ext cx="3908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Bonțida. Poteci cu Povești</a:t>
            </a:r>
            <a:endParaRPr sz="2700"/>
          </a:p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Aluniș. Poteci cu Povești</a:t>
            </a:r>
            <a:endParaRPr sz="2700"/>
          </a:p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Traseul educativ "Viețuitoare de la marginea satului"</a:t>
            </a:r>
            <a:endParaRPr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</p:txBody>
      </p:sp>
      <p:sp>
        <p:nvSpPr>
          <p:cNvPr id="75" name="Google Shape;75;p15"/>
          <p:cNvSpPr/>
          <p:nvPr/>
        </p:nvSpPr>
        <p:spPr>
          <a:xfrm>
            <a:off x="-9625" y="-150"/>
            <a:ext cx="875400" cy="5143500"/>
          </a:xfrm>
          <a:prstGeom prst="rect">
            <a:avLst/>
          </a:prstGeom>
          <a:solidFill>
            <a:srgbClr val="26624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5" title="reteaua-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00" y="4512350"/>
            <a:ext cx="681375" cy="420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ctrTitle"/>
          </p:nvPr>
        </p:nvSpPr>
        <p:spPr>
          <a:xfrm>
            <a:off x="4354075" y="0"/>
            <a:ext cx="4761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nton"/>
                <a:ea typeface="Anton"/>
                <a:cs typeface="Anton"/>
                <a:sym typeface="Anton"/>
              </a:rPr>
              <a:t>Traseu: Bonțida. Poteci cu Povești</a:t>
            </a:r>
            <a:endParaRPr b="1"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82" name="Google Shape;82;p16"/>
          <p:cNvSpPr/>
          <p:nvPr/>
        </p:nvSpPr>
        <p:spPr>
          <a:xfrm>
            <a:off x="-9625" y="-150"/>
            <a:ext cx="875400" cy="5143500"/>
          </a:xfrm>
          <a:prstGeom prst="rect">
            <a:avLst/>
          </a:prstGeom>
          <a:solidFill>
            <a:srgbClr val="26624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6" title="reteaua-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00" y="4512350"/>
            <a:ext cx="681375" cy="420076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>
            <p:ph idx="1" type="subTitle"/>
          </p:nvPr>
        </p:nvSpPr>
        <p:spPr>
          <a:xfrm>
            <a:off x="4637425" y="2052600"/>
            <a:ext cx="4609200" cy="30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66248"/>
                </a:solidFill>
              </a:rPr>
              <a:t>Unde: </a:t>
            </a:r>
            <a:r>
              <a:rPr lang="en" sz="1600">
                <a:solidFill>
                  <a:srgbClr val="266248"/>
                </a:solidFill>
              </a:rPr>
              <a:t>sat. Bonțida</a:t>
            </a:r>
            <a:endParaRPr sz="1600">
              <a:solidFill>
                <a:srgbClr val="266248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66248"/>
                </a:solidFill>
              </a:rPr>
              <a:t>Distanță de Cluj:</a:t>
            </a:r>
            <a:r>
              <a:rPr lang="en" sz="1600">
                <a:solidFill>
                  <a:srgbClr val="266248"/>
                </a:solidFill>
              </a:rPr>
              <a:t> 30 km</a:t>
            </a:r>
            <a:endParaRPr sz="1600">
              <a:solidFill>
                <a:srgbClr val="266248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66248"/>
                </a:solidFill>
              </a:rPr>
              <a:t>Despre traseu: </a:t>
            </a:r>
            <a:r>
              <a:rPr lang="en" sz="1600">
                <a:solidFill>
                  <a:srgbClr val="266248"/>
                </a:solidFill>
              </a:rPr>
              <a:t>ascultă și descoperă natura, patrimoniul cultural și poveștile locurilor de la  oamenii satului</a:t>
            </a:r>
            <a:endParaRPr sz="1600">
              <a:solidFill>
                <a:srgbClr val="266248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66248"/>
                </a:solidFill>
              </a:rPr>
              <a:t>Tip de traseu: </a:t>
            </a:r>
            <a:r>
              <a:rPr lang="en" sz="1600">
                <a:solidFill>
                  <a:srgbClr val="266248"/>
                </a:solidFill>
              </a:rPr>
              <a:t>audio, marcat și cu panouri explicative </a:t>
            </a:r>
            <a:endParaRPr sz="1600">
              <a:solidFill>
                <a:srgbClr val="266248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66248"/>
                </a:solidFill>
              </a:rPr>
              <a:t>Contact: </a:t>
            </a:r>
            <a:r>
              <a:rPr lang="en" sz="1600">
                <a:solidFill>
                  <a:srgbClr val="266248"/>
                </a:solidFill>
              </a:rPr>
              <a:t>Asociația Plaiuri Noi</a:t>
            </a:r>
            <a:endParaRPr sz="1600">
              <a:solidFill>
                <a:srgbClr val="266248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66248"/>
                </a:solidFill>
              </a:rPr>
              <a:t>contact@plaiurinoi.ro</a:t>
            </a:r>
            <a:endParaRPr sz="1600">
              <a:solidFill>
                <a:srgbClr val="266248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6624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6624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66248"/>
              </a:solidFill>
            </a:endParaRPr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223" y="970927"/>
            <a:ext cx="3984925" cy="320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/>
          <p:nvPr/>
        </p:nvSpPr>
        <p:spPr>
          <a:xfrm>
            <a:off x="-9625" y="-150"/>
            <a:ext cx="875400" cy="5143500"/>
          </a:xfrm>
          <a:prstGeom prst="rect">
            <a:avLst/>
          </a:prstGeom>
          <a:solidFill>
            <a:srgbClr val="26624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7" title="reteaua-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00" y="4512350"/>
            <a:ext cx="681375" cy="420076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>
            <p:ph type="ctrTitle"/>
          </p:nvPr>
        </p:nvSpPr>
        <p:spPr>
          <a:xfrm>
            <a:off x="865775" y="0"/>
            <a:ext cx="82782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nton"/>
                <a:ea typeface="Anton"/>
                <a:cs typeface="Anton"/>
                <a:sym typeface="Anton"/>
              </a:rPr>
              <a:t>Traseu: Bonțida. Poteci cu Povești</a:t>
            </a:r>
            <a:endParaRPr b="1"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3425" y="2225925"/>
            <a:ext cx="3058401" cy="2621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/>
          <p:nvPr/>
        </p:nvSpPr>
        <p:spPr>
          <a:xfrm>
            <a:off x="4511300" y="2820025"/>
            <a:ext cx="4317000" cy="9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5"/>
              </a:rPr>
              <a:t>Parcurge traseul</a:t>
            </a:r>
            <a:r>
              <a:rPr lang="en" sz="1800" u="sng">
                <a:solidFill>
                  <a:schemeClr val="hlink"/>
                </a:solidFill>
                <a:hlinkClick r:id="rId6"/>
              </a:rPr>
              <a:t> </a:t>
            </a:r>
            <a:r>
              <a:rPr lang="en" sz="1800" u="sng">
                <a:solidFill>
                  <a:schemeClr val="hlink"/>
                </a:solidFill>
                <a:hlinkClick r:id="rId7"/>
              </a:rPr>
              <a:t>online.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/>
          <p:nvPr/>
        </p:nvSpPr>
        <p:spPr>
          <a:xfrm>
            <a:off x="-9625" y="-150"/>
            <a:ext cx="875400" cy="5143500"/>
          </a:xfrm>
          <a:prstGeom prst="rect">
            <a:avLst/>
          </a:prstGeom>
          <a:solidFill>
            <a:srgbClr val="26624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8" title="reteaua-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00" y="4512350"/>
            <a:ext cx="681375" cy="42007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 txBox="1"/>
          <p:nvPr>
            <p:ph type="ctrTitle"/>
          </p:nvPr>
        </p:nvSpPr>
        <p:spPr>
          <a:xfrm>
            <a:off x="865775" y="557950"/>
            <a:ext cx="82782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nton"/>
                <a:ea typeface="Anton"/>
                <a:cs typeface="Anton"/>
                <a:sym typeface="Anton"/>
              </a:rPr>
              <a:t>Traseul educativ "Viețuitoare de la marginea satului"</a:t>
            </a:r>
            <a:endParaRPr b="1">
              <a:latin typeface="Anton"/>
              <a:ea typeface="Anton"/>
              <a:cs typeface="Anton"/>
              <a:sym typeface="Ant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102" name="Google Shape;102;p18"/>
          <p:cNvPicPr preferRelativeResize="0"/>
          <p:nvPr/>
        </p:nvPicPr>
        <p:blipFill rotWithShape="1">
          <a:blip r:embed="rId4">
            <a:alphaModFix/>
          </a:blip>
          <a:srcRect b="22576" l="24190" r="0" t="15160"/>
          <a:stretch/>
        </p:blipFill>
        <p:spPr>
          <a:xfrm>
            <a:off x="3562675" y="3636925"/>
            <a:ext cx="5581300" cy="150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8"/>
          <p:cNvSpPr txBox="1"/>
          <p:nvPr>
            <p:ph idx="1" type="subTitle"/>
          </p:nvPr>
        </p:nvSpPr>
        <p:spPr>
          <a:xfrm>
            <a:off x="1010825" y="1841525"/>
            <a:ext cx="8133300" cy="30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66248"/>
                </a:solidFill>
              </a:rPr>
              <a:t>Unde:</a:t>
            </a:r>
            <a:r>
              <a:rPr lang="en" sz="1600">
                <a:solidFill>
                  <a:srgbClr val="266248"/>
                </a:solidFill>
              </a:rPr>
              <a:t> aproximativ 200 m de Băile Cojocna, cu acces de pe strada Horea, Cojocna</a:t>
            </a:r>
            <a:endParaRPr sz="1600">
              <a:solidFill>
                <a:srgbClr val="266248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66248"/>
                </a:solidFill>
              </a:rPr>
              <a:t>Distanța de Cluj: </a:t>
            </a:r>
            <a:r>
              <a:rPr lang="en" sz="1600">
                <a:solidFill>
                  <a:srgbClr val="266248"/>
                </a:solidFill>
              </a:rPr>
              <a:t>22 km</a:t>
            </a:r>
            <a:endParaRPr sz="1600">
              <a:solidFill>
                <a:srgbClr val="266248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66248"/>
                </a:solidFill>
              </a:rPr>
              <a:t>Despre traseu: </a:t>
            </a:r>
            <a:r>
              <a:rPr lang="en" sz="1600">
                <a:solidFill>
                  <a:srgbClr val="266248"/>
                </a:solidFill>
              </a:rPr>
              <a:t>un loc unde aveți posibilitatea să identificați principalele specii de arbuști comestibili, dar și necomestibili, din flora spontană. Elevii curioși au posibilitatea de a identifica specii de plante și animale, tot timpul anului. Panorama spre sat și spre sărătură este deosebită!</a:t>
            </a:r>
            <a:endParaRPr sz="1600">
              <a:solidFill>
                <a:srgbClr val="266248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66248"/>
                </a:solidFill>
              </a:rPr>
              <a:t>Tip traseu: </a:t>
            </a:r>
            <a:r>
              <a:rPr lang="en" sz="1600">
                <a:solidFill>
                  <a:srgbClr val="266248"/>
                </a:solidFill>
              </a:rPr>
              <a:t>la pas, cu panouri</a:t>
            </a:r>
            <a:endParaRPr sz="1600">
              <a:solidFill>
                <a:srgbClr val="266248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6624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6624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66248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/>
          <p:nvPr/>
        </p:nvSpPr>
        <p:spPr>
          <a:xfrm>
            <a:off x="-9625" y="-150"/>
            <a:ext cx="875400" cy="5143500"/>
          </a:xfrm>
          <a:prstGeom prst="rect">
            <a:avLst/>
          </a:prstGeom>
          <a:solidFill>
            <a:srgbClr val="26624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19" title="reteaua-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00" y="4512350"/>
            <a:ext cx="681375" cy="42007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9"/>
          <p:cNvSpPr txBox="1"/>
          <p:nvPr>
            <p:ph type="ctrTitle"/>
          </p:nvPr>
        </p:nvSpPr>
        <p:spPr>
          <a:xfrm>
            <a:off x="865775" y="557950"/>
            <a:ext cx="82782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nton"/>
                <a:ea typeface="Anton"/>
                <a:cs typeface="Anton"/>
                <a:sym typeface="Anton"/>
              </a:rPr>
              <a:t>Traseul educativ "Viețuitoare de la marginea satului"</a:t>
            </a:r>
            <a:endParaRPr b="1">
              <a:latin typeface="Anton"/>
              <a:ea typeface="Anton"/>
              <a:cs typeface="Anton"/>
              <a:sym typeface="Ant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111" name="Google Shape;111;p19" title="540539299_756998133759696_7191507311991132513_n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05" y="1855700"/>
            <a:ext cx="5334195" cy="240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 title="540414483_756997987093044_7225893602434074653_n.jpg"/>
          <p:cNvPicPr preferRelativeResize="0"/>
          <p:nvPr/>
        </p:nvPicPr>
        <p:blipFill rotWithShape="1">
          <a:blip r:embed="rId5">
            <a:alphaModFix/>
          </a:blip>
          <a:srcRect b="0" l="19066" r="13178" t="0"/>
          <a:stretch/>
        </p:blipFill>
        <p:spPr>
          <a:xfrm>
            <a:off x="5413000" y="1861682"/>
            <a:ext cx="3614090" cy="240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0" title="perde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7563" y="386400"/>
            <a:ext cx="4728863" cy="209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 title="logo-saptamana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02911" y="818724"/>
            <a:ext cx="3693789" cy="1097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 title="randulet-a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93275" y="4316449"/>
            <a:ext cx="2357451" cy="39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0"/>
          <p:cNvSpPr txBox="1"/>
          <p:nvPr/>
        </p:nvSpPr>
        <p:spPr>
          <a:xfrm>
            <a:off x="2230962" y="2571750"/>
            <a:ext cx="4682100" cy="18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6E8D6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Material realizat în cadrul The Butterfly Effect, proiect  implementat de Fundația Comunitară Cluj și Asociația Plaiuri Noi, cu finanțarea Administrația Fondului de Mediu, în perioada iunie 2024 - octombrie 2025.</a:t>
            </a:r>
            <a:endParaRPr>
              <a:solidFill>
                <a:srgbClr val="E6E8D6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266248"/>
      </a:dk1>
      <a:lt1>
        <a:srgbClr val="E6E8D6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